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57"/>
  </p:notesMasterIdLst>
  <p:handoutMasterIdLst>
    <p:handoutMasterId r:id="rId58"/>
  </p:handoutMasterIdLst>
  <p:sldIdLst>
    <p:sldId id="256" r:id="rId9"/>
    <p:sldId id="278" r:id="rId10"/>
    <p:sldId id="266" r:id="rId11"/>
    <p:sldId id="279" r:id="rId12"/>
    <p:sldId id="267" r:id="rId13"/>
    <p:sldId id="280" r:id="rId14"/>
    <p:sldId id="281" r:id="rId15"/>
    <p:sldId id="282" r:id="rId16"/>
    <p:sldId id="283" r:id="rId17"/>
    <p:sldId id="294" r:id="rId18"/>
    <p:sldId id="284" r:id="rId19"/>
    <p:sldId id="285" r:id="rId20"/>
    <p:sldId id="295" r:id="rId21"/>
    <p:sldId id="299" r:id="rId22"/>
    <p:sldId id="297" r:id="rId23"/>
    <p:sldId id="300" r:id="rId24"/>
    <p:sldId id="264" r:id="rId25"/>
    <p:sldId id="287" r:id="rId26"/>
    <p:sldId id="293" r:id="rId27"/>
    <p:sldId id="302" r:id="rId28"/>
    <p:sldId id="288" r:id="rId29"/>
    <p:sldId id="301" r:id="rId30"/>
    <p:sldId id="286" r:id="rId31"/>
    <p:sldId id="291" r:id="rId32"/>
    <p:sldId id="289" r:id="rId33"/>
    <p:sldId id="270" r:id="rId34"/>
    <p:sldId id="303" r:id="rId35"/>
    <p:sldId id="261" r:id="rId36"/>
    <p:sldId id="277" r:id="rId37"/>
    <p:sldId id="292" r:id="rId38"/>
    <p:sldId id="304" r:id="rId39"/>
    <p:sldId id="305" r:id="rId40"/>
    <p:sldId id="306" r:id="rId41"/>
    <p:sldId id="307" r:id="rId42"/>
    <p:sldId id="310" r:id="rId43"/>
    <p:sldId id="311" r:id="rId44"/>
    <p:sldId id="312" r:id="rId45"/>
    <p:sldId id="308" r:id="rId46"/>
    <p:sldId id="276" r:id="rId47"/>
    <p:sldId id="313" r:id="rId48"/>
    <p:sldId id="314" r:id="rId49"/>
    <p:sldId id="315" r:id="rId50"/>
    <p:sldId id="273" r:id="rId51"/>
    <p:sldId id="271" r:id="rId52"/>
    <p:sldId id="274" r:id="rId53"/>
    <p:sldId id="262" r:id="rId54"/>
    <p:sldId id="263" r:id="rId55"/>
    <p:sldId id="265" r:id="rId56"/>
  </p:sldIdLst>
  <p:sldSz cx="9144000" cy="5143500" type="screen16x9"/>
  <p:notesSz cx="6797675" cy="9926638"/>
  <p:custDataLst>
    <p:tags r:id="rId5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F7240-D579-4CD0-A91C-1FF301586B9F}" v="303" dt="2024-06-01T16:03:35.211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4" autoAdjust="0"/>
    <p:restoredTop sz="94660"/>
  </p:normalViewPr>
  <p:slideViewPr>
    <p:cSldViewPr>
      <p:cViewPr varScale="1">
        <p:scale>
          <a:sx n="152" d="100"/>
          <a:sy n="152" d="100"/>
        </p:scale>
        <p:origin x="270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02.06.2024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02.06.2024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PostgreSQL</a:t>
            </a:r>
            <a:r>
              <a:rPr lang="de-CH" dirty="0"/>
              <a:t> HA Cluster - Konzeption</a:t>
            </a:r>
          </a:p>
          <a:p>
            <a:r>
              <a:rPr lang="de-CH" dirty="0"/>
              <a:t>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851944" y="1065213"/>
            <a:ext cx="5797295" cy="399079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513863766"/>
              </p:ext>
            </p:extLst>
          </p:nvPr>
        </p:nvGraphicFramePr>
        <p:xfrm>
          <a:off x="179388" y="1065213"/>
          <a:ext cx="875932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4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44425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243541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41664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41713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2094145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Organisation</a:t>
                      </a:r>
                      <a:r>
                        <a:rPr lang="de-CH" sz="1200" baseline="0" dirty="0"/>
                        <a:t> / </a:t>
                      </a:r>
                      <a:r>
                        <a:rPr lang="de-CH" sz="1200" baseline="0" dirty="0" err="1"/>
                        <a:t>Selbstorg</a:t>
                      </a:r>
                      <a:r>
                        <a:rPr lang="de-CH" sz="1200" baseline="0" dirty="0"/>
                        <a:t>.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</a:t>
                      </a:r>
                      <a:r>
                        <a:rPr lang="de-CH" sz="1200" baseline="0" dirty="0"/>
                        <a:t> vorgängig ausbauen / Massnahmen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Werkzeuge vorgängig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klar definieren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</a:t>
                      </a:r>
                      <a:r>
                        <a:rPr lang="de-CH" sz="1200" baseline="0" dirty="0"/>
                        <a:t> definieren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Manuelle Installation vorbereiten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</a:t>
            </a:r>
          </a:p>
        </p:txBody>
      </p:sp>
    </p:spTree>
    <p:extLst>
      <p:ext uri="{BB962C8B-B14F-4D97-AF65-F5344CB8AC3E}">
        <p14:creationId xmlns:p14="http://schemas.microsoft.com/office/powerpoint/2010/main" val="389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21582"/>
            <a:ext cx="4464050" cy="334803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302544"/>
            <a:ext cx="4248150" cy="31861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Risikomatrizen</a:t>
            </a:r>
          </a:p>
        </p:txBody>
      </p:sp>
    </p:spTree>
    <p:extLst>
      <p:ext uri="{BB962C8B-B14F-4D97-AF65-F5344CB8AC3E}">
        <p14:creationId xmlns:p14="http://schemas.microsoft.com/office/powerpoint/2010/main" val="40942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39665741"/>
              </p:ext>
            </p:extLst>
          </p:nvPr>
        </p:nvGraphicFramePr>
        <p:xfrm>
          <a:off x="179388" y="1065213"/>
          <a:ext cx="8604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330629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01309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Ergriffene 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Wirksamkeit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Fehlende 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Dokumentation ausserhalb Arbeitszeit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 reserviert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Alte Infrastruktur kann</a:t>
                      </a:r>
                    </a:p>
                    <a:p>
                      <a:r>
                        <a:rPr lang="de-CH" sz="1200" dirty="0"/>
                        <a:t>ungeplant sämtliche Ressourcen 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Externe Partner sensibilisiert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Schwächen beim Selbstmanagement</a:t>
                      </a:r>
                      <a:r>
                        <a:rPr lang="de-CH" sz="1200" baseline="0" dirty="0"/>
                        <a:t> und Selbstorganisation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- Projektplanung erstellt.</a:t>
                      </a:r>
                    </a:p>
                    <a:p>
                      <a:r>
                        <a:rPr lang="de-CH" sz="1200" dirty="0"/>
                        <a:t>- Arbeitspakete geplant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/>
                        <a:t>begrenzt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3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baseline="0" dirty="0"/>
                        <a:t> Verlust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2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Scope</a:t>
                      </a:r>
                      <a:r>
                        <a:rPr lang="de-CH" sz="1200" dirty="0"/>
                        <a:t> </a:t>
                      </a:r>
                      <a:r>
                        <a:rPr lang="de-CH" sz="1200" dirty="0" err="1"/>
                        <a:t>Creep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Ziele SMART definiert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wirksam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5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SIEM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</a:t>
                      </a:r>
                      <a:r>
                        <a:rPr lang="de-CH" sz="1200" baseline="0" dirty="0"/>
                        <a:t>n </a:t>
                      </a:r>
                      <a:r>
                        <a:rPr lang="de-CH" sz="1200" dirty="0"/>
                        <a:t>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21.03.2024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34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2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25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Risikomanagement - Abschluss</a:t>
            </a:r>
          </a:p>
        </p:txBody>
      </p:sp>
    </p:spTree>
    <p:extLst>
      <p:ext uri="{BB962C8B-B14F-4D97-AF65-F5344CB8AC3E}">
        <p14:creationId xmlns:p14="http://schemas.microsoft.com/office/powerpoint/2010/main" val="42625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1065213"/>
            <a:ext cx="4993216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Risikomatrix - Abschluss</a:t>
            </a:r>
          </a:p>
        </p:txBody>
      </p:sp>
    </p:spTree>
    <p:extLst>
      <p:ext uri="{BB962C8B-B14F-4D97-AF65-F5344CB8AC3E}">
        <p14:creationId xmlns:p14="http://schemas.microsoft.com/office/powerpoint/2010/main" val="41562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883664476"/>
              </p:ext>
            </p:extLst>
          </p:nvPr>
        </p:nvGraphicFramePr>
        <p:xfrm>
          <a:off x="179388" y="1065213"/>
          <a:ext cx="879341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793678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519839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4995747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26784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408580307"/>
                    </a:ext>
                  </a:extLst>
                </a:gridCol>
                <a:gridCol w="1183826">
                  <a:extLst>
                    <a:ext uri="{9D8B030D-6E8A-4147-A177-3AD203B41FA5}">
                      <a16:colId xmlns:a16="http://schemas.microsoft.com/office/drawing/2014/main" val="44123976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50634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65568798"/>
                    </a:ext>
                  </a:extLst>
                </a:gridCol>
                <a:gridCol w="1993584">
                  <a:extLst>
                    <a:ext uri="{9D8B030D-6E8A-4147-A177-3AD203B41FA5}">
                      <a16:colId xmlns:a16="http://schemas.microsoft.com/office/drawing/2014/main" val="123968706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CH" sz="1200" dirty="0"/>
                        <a:t>Identifikation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200" dirty="0"/>
                        <a:t>Abschätzung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de-CH" sz="1200" dirty="0"/>
                        <a:t>Behandlung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Massnahmen</a:t>
                      </a:r>
                      <a:b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ergreifen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Massnahme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46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19.03.2024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dirty="0"/>
                        <a:t> Kasten K10 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Backups auf </a:t>
                      </a:r>
                      <a:r>
                        <a:rPr lang="de-CH" sz="1200" dirty="0" err="1"/>
                        <a:t>nfs</a:t>
                      </a:r>
                      <a:r>
                        <a:rPr lang="de-CH" sz="1200" dirty="0"/>
                        <a:t>-Shares schreiben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53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dirty="0" err="1"/>
                        <a:t>Kubernetes</a:t>
                      </a:r>
                      <a:r>
                        <a:rPr lang="de-CH" sz="1200" dirty="0"/>
                        <a:t> Testumgebung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Patroni</a:t>
                      </a:r>
                      <a:r>
                        <a:rPr lang="de-CH" sz="1200" dirty="0"/>
                        <a:t> wird monolithisch.</a:t>
                      </a:r>
                    </a:p>
                    <a:p>
                      <a:r>
                        <a:rPr lang="de-CH" sz="1200" dirty="0"/>
                        <a:t>Daher</a:t>
                      </a:r>
                      <a:r>
                        <a:rPr lang="de-CH" sz="1200" baseline="0" dirty="0"/>
                        <a:t> kein Impact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8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29.04.2024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Verzug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Streichen was</a:t>
                      </a:r>
                      <a:r>
                        <a:rPr lang="de-CH" sz="1200" baseline="0" dirty="0"/>
                        <a:t> möglich ist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62701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Neu erfasste Risiken</a:t>
            </a:r>
          </a:p>
        </p:txBody>
      </p:sp>
    </p:spTree>
    <p:extLst>
      <p:ext uri="{BB962C8B-B14F-4D97-AF65-F5344CB8AC3E}">
        <p14:creationId xmlns:p14="http://schemas.microsoft.com/office/powerpoint/2010/main" val="23629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  <a:p>
            <a:r>
              <a:rPr lang="de-CH" dirty="0" err="1"/>
              <a:t>Scope</a:t>
            </a:r>
            <a:endParaRPr lang="de-CH" dirty="0"/>
          </a:p>
          <a:p>
            <a:r>
              <a:rPr lang="de-CH" dirty="0"/>
              <a:t>Anforderungen</a:t>
            </a:r>
          </a:p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  <a:p>
            <a:r>
              <a:rPr lang="de-CH" dirty="0"/>
              <a:t>Vorauswahl - Ausgeschieden</a:t>
            </a:r>
          </a:p>
          <a:p>
            <a:r>
              <a:rPr lang="de-CH" dirty="0"/>
              <a:t>Vorauswahl - Evaluation</a:t>
            </a:r>
          </a:p>
          <a:p>
            <a:r>
              <a:rPr lang="de-CH" dirty="0"/>
              <a:t>Evaluationsplattformen</a:t>
            </a:r>
          </a:p>
          <a:p>
            <a:r>
              <a:rPr lang="de-CH" dirty="0"/>
              <a:t>Lösungsvergleich</a:t>
            </a:r>
          </a:p>
          <a:p>
            <a:r>
              <a:rPr lang="de-CH" dirty="0"/>
              <a:t>Auswertung – Nutzwert-Analyse</a:t>
            </a:r>
          </a:p>
          <a:p>
            <a:r>
              <a:rPr lang="de-CH" dirty="0"/>
              <a:t>Auswertung – Kosten-Nutzen</a:t>
            </a:r>
          </a:p>
          <a:p>
            <a:r>
              <a:rPr lang="de-CH" dirty="0"/>
              <a:t>Entscheid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9917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Keine Subskription Modelle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 Budget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  <a:p>
            <a:r>
              <a:rPr lang="de-CH" dirty="0"/>
              <a:t>Die 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pPr/>
              <a:t>02.06.2024</a:t>
            </a:fld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9061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247450236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MonolitischKSGR</a:t>
                      </a:r>
                      <a:r>
                        <a:rPr lang="de-CH" sz="1400" dirty="0"/>
                        <a:t> Lösung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852944854"/>
              </p:ext>
            </p:extLst>
          </p:nvPr>
        </p:nvGraphicFramePr>
        <p:xfrm>
          <a:off x="179388" y="1065213"/>
          <a:ext cx="8785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Vorauswahl -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Monolithisch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r>
              <a:rPr lang="de-CH" dirty="0"/>
              <a:t>Verteilt</a:t>
            </a:r>
          </a:p>
          <a:p>
            <a:pPr lvl="1"/>
            <a:r>
              <a:rPr lang="de-CH" dirty="0"/>
              <a:t>3 Server</a:t>
            </a:r>
          </a:p>
          <a:p>
            <a:pPr lvl="1"/>
            <a:r>
              <a:rPr lang="de-CH" dirty="0"/>
              <a:t>1 Virtuelle IP</a:t>
            </a:r>
          </a:p>
          <a:p>
            <a:pPr lvl="1"/>
            <a:r>
              <a:rPr lang="de-CH" dirty="0"/>
              <a:t>3 rke2 </a:t>
            </a:r>
            <a:r>
              <a:rPr lang="de-CH" dirty="0" err="1"/>
              <a:t>Kubernetes</a:t>
            </a:r>
            <a:r>
              <a:rPr lang="de-CH" dirty="0"/>
              <a:t> Nodes</a:t>
            </a:r>
          </a:p>
          <a:p>
            <a:pPr lvl="1"/>
            <a:r>
              <a:rPr lang="de-CH" dirty="0"/>
              <a:t>1 Load </a:t>
            </a:r>
            <a:r>
              <a:rPr lang="de-CH" dirty="0" err="1"/>
              <a:t>Balancer</a:t>
            </a:r>
            <a:endParaRPr lang="de-CH" dirty="0"/>
          </a:p>
          <a:p>
            <a:pPr lvl="1"/>
            <a:r>
              <a:rPr lang="de-CH" dirty="0"/>
              <a:t>Lokaler Storage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4716463" y="1761073"/>
            <a:ext cx="4248150" cy="226905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Evaluationsplattformen</a:t>
            </a:r>
          </a:p>
        </p:txBody>
      </p:sp>
    </p:spTree>
    <p:extLst>
      <p:ext uri="{BB962C8B-B14F-4D97-AF65-F5344CB8AC3E}">
        <p14:creationId xmlns:p14="http://schemas.microsoft.com/office/powerpoint/2010/main" val="132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–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  <a:p>
            <a:r>
              <a:rPr lang="de-CH" dirty="0"/>
              <a:t>Umsetzung</a:t>
            </a:r>
          </a:p>
          <a:p>
            <a:r>
              <a:rPr lang="de-CH" dirty="0" err="1"/>
              <a:t>Testing</a:t>
            </a:r>
            <a:endParaRPr lang="de-CH" dirty="0"/>
          </a:p>
          <a:p>
            <a:r>
              <a:rPr lang="de-CH" dirty="0"/>
              <a:t>Demo </a:t>
            </a:r>
            <a:r>
              <a:rPr lang="de-CH" dirty="0" err="1"/>
              <a:t>Deploying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Testsystem</a:t>
            </a:r>
          </a:p>
        </p:txBody>
      </p:sp>
    </p:spTree>
    <p:extLst>
      <p:ext uri="{BB962C8B-B14F-4D97-AF65-F5344CB8AC3E}">
        <p14:creationId xmlns:p14="http://schemas.microsoft.com/office/powerpoint/2010/main" val="3532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  <a:p>
            <a:r>
              <a:rPr lang="de-CH" dirty="0"/>
              <a:t>Das KSGR und seine IT</a:t>
            </a:r>
          </a:p>
          <a:p>
            <a:r>
              <a:rPr lang="de-CH" dirty="0"/>
              <a:t>Ausgangslage</a:t>
            </a:r>
          </a:p>
          <a:p>
            <a:r>
              <a:rPr lang="de-CH" dirty="0"/>
              <a:t>Abhängigkeiten</a:t>
            </a:r>
          </a:p>
          <a:p>
            <a:r>
              <a:rPr lang="de-CH" dirty="0"/>
              <a:t>Abgrenzungen</a:t>
            </a:r>
          </a:p>
          <a:p>
            <a:r>
              <a:rPr lang="de-CH" dirty="0"/>
              <a:t>Gegebene Systeme</a:t>
            </a:r>
          </a:p>
          <a:p>
            <a:r>
              <a:rPr lang="de-CH" dirty="0"/>
              <a:t>Zieldefinition</a:t>
            </a:r>
          </a:p>
          <a:p>
            <a:r>
              <a:rPr lang="de-CH" dirty="0"/>
              <a:t>Projektmanagement</a:t>
            </a:r>
          </a:p>
          <a:p>
            <a:r>
              <a:rPr lang="de-CH" dirty="0"/>
              <a:t>Risikomanagement</a:t>
            </a:r>
          </a:p>
          <a:p>
            <a:r>
              <a:rPr lang="de-CH" dirty="0"/>
              <a:t>Risikomatrizen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7267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213"/>
            <a:ext cx="2292036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13681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Umsetzung</a:t>
            </a:r>
          </a:p>
        </p:txBody>
      </p:sp>
    </p:spTree>
    <p:extLst>
      <p:ext uri="{BB962C8B-B14F-4D97-AF65-F5344CB8AC3E}">
        <p14:creationId xmlns:p14="http://schemas.microsoft.com/office/powerpoint/2010/main" val="23178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err="1" smtClean="0"/>
              <a:t>vitabaks</a:t>
            </a:r>
            <a:r>
              <a:rPr lang="de-CH" dirty="0" smtClean="0"/>
              <a:t> / </a:t>
            </a:r>
            <a:r>
              <a:rPr lang="de-CH" dirty="0" err="1" smtClean="0"/>
              <a:t>postgresql_cluster</a:t>
            </a:r>
            <a:r>
              <a:rPr lang="de-CH" dirty="0" smtClean="0"/>
              <a:t> erfüllt folgende Ziele</a:t>
            </a:r>
          </a:p>
          <a:p>
            <a:pPr lvl="1"/>
            <a:r>
              <a:rPr lang="de-CH" dirty="0" smtClean="0"/>
              <a:t>Failover und </a:t>
            </a:r>
            <a:r>
              <a:rPr lang="de-CH" dirty="0" err="1" smtClean="0"/>
              <a:t>Switchover</a:t>
            </a:r>
            <a:endParaRPr lang="de-CH" dirty="0" smtClean="0"/>
          </a:p>
          <a:p>
            <a:pPr lvl="1"/>
            <a:r>
              <a:rPr lang="de-CH" dirty="0" err="1" smtClean="0"/>
              <a:t>Autom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 err="1"/>
              <a:t>Testing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55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Demo </a:t>
            </a:r>
            <a:r>
              <a:rPr lang="de-CH" dirty="0" err="1"/>
              <a:t>Deploying</a:t>
            </a:r>
            <a:endParaRPr lang="de-CH" dirty="0"/>
          </a:p>
        </p:txBody>
      </p:sp>
      <p:pic>
        <p:nvPicPr>
          <p:cNvPr id="2" name="deploy_pgcluster-highspeed">
            <a:hlinkClick r:id="" action="ppaction://media"/>
          </p:cNvPr>
          <p:cNvPicPr>
            <a:picLocks noGrp="1" noChangeAspect="1"/>
          </p:cNvPicPr>
          <p:nvPr>
            <p:ph sz="quarter" idx="2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" y="1065213"/>
            <a:ext cx="7389813" cy="3744912"/>
          </a:xfrm>
        </p:spPr>
      </p:pic>
    </p:spTree>
    <p:extLst>
      <p:ext uri="{BB962C8B-B14F-4D97-AF65-F5344CB8AC3E}">
        <p14:creationId xmlns:p14="http://schemas.microsoft.com/office/powerpoint/2010/main" val="349387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 Berechnen</a:t>
            </a:r>
            <a:endParaRPr lang="en-US" dirty="0"/>
          </a:p>
          <a:p>
            <a:r>
              <a:rPr lang="de-CH" dirty="0"/>
              <a:t>AUTOVACUUM </a:t>
            </a:r>
            <a:r>
              <a:rPr lang="de-CH" dirty="0" smtClean="0"/>
              <a:t>Berechnen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</a:t>
            </a:r>
          </a:p>
        </p:txBody>
      </p:sp>
    </p:spTree>
    <p:extLst>
      <p:ext uri="{BB962C8B-B14F-4D97-AF65-F5344CB8AC3E}">
        <p14:creationId xmlns:p14="http://schemas.microsoft.com/office/powerpoint/2010/main" val="36426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Holt die Grenze für den AUTOVACUUM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 HTML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2"/>
          <a:stretch>
            <a:fillRect/>
          </a:stretch>
        </p:blipFill>
        <p:spPr>
          <a:xfrm>
            <a:off x="5135499" y="1352735"/>
            <a:ext cx="3409504" cy="30861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–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Maintenance-Tool – Demo</a:t>
            </a:r>
          </a:p>
        </p:txBody>
      </p:sp>
    </p:spTree>
    <p:extLst>
      <p:ext uri="{BB962C8B-B14F-4D97-AF65-F5344CB8AC3E}">
        <p14:creationId xmlns:p14="http://schemas.microsoft.com/office/powerpoint/2010/main" val="315447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179388" y="1838489"/>
            <a:ext cx="4464050" cy="2114223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C584EF-FDC9-6CCE-68E9-F59DD2D546A3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3"/>
          <a:stretch>
            <a:fillRect/>
          </a:stretch>
        </p:blipFill>
        <p:spPr>
          <a:xfrm>
            <a:off x="4554251" y="1907118"/>
            <a:ext cx="4572000" cy="1977335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Zielüberprüfung</a:t>
            </a:r>
          </a:p>
          <a:p>
            <a:r>
              <a:rPr lang="de-CH" dirty="0" smtClean="0">
                <a:cs typeface="Arial"/>
              </a:rPr>
              <a:t>Nicht erreichte Ziele</a:t>
            </a:r>
          </a:p>
          <a:p>
            <a:r>
              <a:rPr lang="de-CH" dirty="0" smtClean="0">
                <a:cs typeface="Arial"/>
              </a:rPr>
              <a:t>Projektcontrolling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</p:spTree>
    <p:extLst>
      <p:ext uri="{BB962C8B-B14F-4D97-AF65-F5344CB8AC3E}">
        <p14:creationId xmlns:p14="http://schemas.microsoft.com/office/powerpoint/2010/main" val="22702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Bereich und Abteilung</a:t>
            </a:r>
            <a:r>
              <a:rPr lang="de-CH" dirty="0"/>
              <a:t>:	Infrastruktur / Data Center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2022:	KIS Entwickler und DBA beim KSGR</a:t>
            </a:r>
          </a:p>
          <a:p>
            <a:r>
              <a:rPr lang="de-CH" dirty="0"/>
              <a:t>Seit 2022: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955529"/>
            <a:ext cx="1318010" cy="1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Nr.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Priorität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Erreichungsgrad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Testsystem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4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Automatisierter Failover </a:t>
                      </a:r>
                      <a:r>
                        <a:rPr lang="de-CH" sz="1200" dirty="0" err="1" smtClean="0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5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Monitoring - Cluster </a:t>
                      </a:r>
                      <a:r>
                        <a:rPr lang="de-CH" sz="1200" dirty="0" err="1" smtClean="0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6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AUTOVACUUM - Parameter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7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SQL </a:t>
                      </a:r>
                      <a:r>
                        <a:rPr lang="de-CH" sz="1200" dirty="0" err="1" smtClean="0"/>
                        <a:t>optimierungen</a:t>
                      </a:r>
                      <a:r>
                        <a:rPr lang="de-CH" sz="1200" dirty="0" smtClean="0"/>
                        <a:t> - Indizes </a:t>
                      </a:r>
                      <a:r>
                        <a:rPr lang="de-CH" sz="1200" dirty="0" err="1" smtClean="0"/>
                        <a:t>tracken</a:t>
                      </a:r>
                      <a:r>
                        <a:rPr lang="de-CH" sz="1200" dirty="0" smtClean="0"/>
                        <a:t> und verwalten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Mittel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8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Maintenance - Indizes säubern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9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Housekeeping - Log Rotation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User Management - Monitoring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Tief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Nicht umgesetzt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11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Evaluationsziel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12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Installationsziel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13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Testziele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Hoch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smtClean="0"/>
                        <a:t>Ziel grösstenteils erreicht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Zielüberprüfung</a:t>
            </a:r>
          </a:p>
          <a:p>
            <a:r>
              <a:rPr lang="de-CH" dirty="0" smtClean="0">
                <a:cs typeface="Arial"/>
              </a:rPr>
              <a:t>Nicht erreichte Ziele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– Nicht erreichte Ziele</a:t>
            </a:r>
          </a:p>
        </p:txBody>
      </p:sp>
    </p:spTree>
    <p:extLst>
      <p:ext uri="{BB962C8B-B14F-4D97-AF65-F5344CB8AC3E}">
        <p14:creationId xmlns:p14="http://schemas.microsoft.com/office/powerpoint/2010/main" val="25526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 smtClean="0">
                <a:cs typeface="Arial"/>
              </a:rPr>
              <a:t>190 investierte Arbeitsstunden</a:t>
            </a:r>
          </a:p>
          <a:p>
            <a:r>
              <a:rPr lang="de-CH" dirty="0" smtClean="0">
                <a:cs typeface="Arial"/>
              </a:rPr>
              <a:t>Über 74 Stunden Dokumentation</a:t>
            </a:r>
          </a:p>
          <a:p>
            <a:r>
              <a:rPr lang="de-CH" dirty="0" smtClean="0">
                <a:cs typeface="Arial"/>
              </a:rPr>
              <a:t>Grösste Abweichung</a:t>
            </a:r>
            <a:r>
              <a:rPr lang="de-CH" dirty="0" smtClean="0">
                <a:cs typeface="Arial"/>
              </a:rPr>
              <a:t> </a:t>
            </a:r>
            <a:r>
              <a:rPr lang="de-CH" dirty="0">
                <a:cs typeface="Arial"/>
              </a:rPr>
              <a:t>bei </a:t>
            </a:r>
            <a:r>
              <a:rPr lang="de-CH" dirty="0" smtClean="0">
                <a:cs typeface="Arial"/>
              </a:rPr>
              <a:t>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</a:t>
            </a:r>
            <a:r>
              <a:rPr lang="de-CH" dirty="0" smtClean="0">
                <a:cs typeface="Arial"/>
              </a:rPr>
              <a:t>Lösungen»</a:t>
            </a:r>
            <a:endParaRPr lang="de-CH" dirty="0">
              <a:cs typeface="Arial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– </a:t>
            </a:r>
            <a:r>
              <a:rPr lang="de-CH" dirty="0"/>
              <a:t>Projektcontrolling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SIEM und PKI einbinden</a:t>
            </a:r>
          </a:p>
          <a:p>
            <a:r>
              <a:rPr lang="de-CH" dirty="0" smtClean="0"/>
              <a:t>An </a:t>
            </a:r>
            <a:r>
              <a:rPr lang="de-CH" dirty="0" err="1" smtClean="0"/>
              <a:t>Veeam</a:t>
            </a:r>
            <a:r>
              <a:rPr lang="de-CH" dirty="0" smtClean="0"/>
              <a:t> Backup anbinden</a:t>
            </a:r>
          </a:p>
          <a:p>
            <a:r>
              <a:rPr lang="de-CH" dirty="0" err="1" smtClean="0"/>
              <a:t>Hardening</a:t>
            </a:r>
            <a:r>
              <a:rPr lang="de-CH" dirty="0" smtClean="0"/>
              <a:t> des Systems</a:t>
            </a:r>
          </a:p>
          <a:p>
            <a:r>
              <a:rPr lang="de-CH" dirty="0" smtClean="0"/>
              <a:t>In KSGR </a:t>
            </a:r>
            <a:r>
              <a:rPr lang="de-CH" dirty="0" err="1" smtClean="0"/>
              <a:t>Ansible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Maintenance-Tools in KSGR </a:t>
            </a:r>
            <a:r>
              <a:rPr lang="de-CH" dirty="0" err="1" smtClean="0"/>
              <a:t>Kubernetes</a:t>
            </a:r>
            <a:r>
              <a:rPr lang="de-CH" dirty="0" smtClean="0"/>
              <a:t> integrieren</a:t>
            </a:r>
          </a:p>
          <a:p>
            <a:r>
              <a:rPr lang="de-CH" dirty="0" smtClean="0"/>
              <a:t>Produktivsystem aufbauen</a:t>
            </a:r>
          </a:p>
          <a:p>
            <a:r>
              <a:rPr lang="de-CH" dirty="0" err="1" smtClean="0"/>
              <a:t>YugabyteDB</a:t>
            </a:r>
            <a:r>
              <a:rPr lang="de-CH" dirty="0" smtClean="0"/>
              <a:t> aufbauen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 smtClean="0"/>
              <a:t>Rückblick</a:t>
            </a:r>
            <a:endParaRPr lang="de-CH" dirty="0" smtClean="0"/>
          </a:p>
          <a:p>
            <a:pPr lvl="1"/>
            <a:r>
              <a:rPr lang="de-CH" dirty="0" smtClean="0"/>
              <a:t>Ziele reduzieren</a:t>
            </a:r>
          </a:p>
          <a:p>
            <a:pPr lvl="1"/>
            <a:r>
              <a:rPr lang="de-CH" dirty="0" smtClean="0"/>
              <a:t>Zeitplan und Dokument anders aufbauen</a:t>
            </a:r>
          </a:p>
          <a:p>
            <a:pPr lvl="1"/>
            <a:r>
              <a:rPr lang="de-CH" dirty="0"/>
              <a:t>Komfortzone </a:t>
            </a:r>
            <a:r>
              <a:rPr lang="de-CH" dirty="0" smtClean="0"/>
              <a:t>verlassen</a:t>
            </a:r>
          </a:p>
          <a:p>
            <a:r>
              <a:rPr lang="de-CH" dirty="0" smtClean="0"/>
              <a:t>Technische Erkenntnisse</a:t>
            </a:r>
          </a:p>
          <a:p>
            <a:pPr lvl="1"/>
            <a:r>
              <a:rPr lang="de-CH" dirty="0" smtClean="0"/>
              <a:t>rke2</a:t>
            </a:r>
          </a:p>
          <a:p>
            <a:pPr lvl="1"/>
            <a:r>
              <a:rPr lang="de-CH" dirty="0" err="1" smtClean="0"/>
              <a:t>local-path-provisioner</a:t>
            </a:r>
            <a:endParaRPr lang="de-CH" dirty="0" smtClean="0"/>
          </a:p>
          <a:p>
            <a:pPr lvl="1"/>
            <a:r>
              <a:rPr lang="de-CH" dirty="0" err="1" smtClean="0"/>
              <a:t>MetalLB</a:t>
            </a:r>
            <a:endParaRPr lang="de-CH" dirty="0" smtClean="0"/>
          </a:p>
          <a:p>
            <a:pPr lvl="1"/>
            <a:r>
              <a:rPr lang="de-CH" dirty="0" smtClean="0"/>
              <a:t>Distributed SQL</a:t>
            </a:r>
          </a:p>
          <a:p>
            <a:r>
              <a:rPr lang="de-CH" dirty="0" smtClean="0"/>
              <a:t>Arbeitstechnische Erkenntnisse</a:t>
            </a:r>
          </a:p>
          <a:p>
            <a:pPr lvl="1"/>
            <a:r>
              <a:rPr lang="de-CH" dirty="0" smtClean="0"/>
              <a:t>Problemkomplexität reduzieren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02.06.2024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ICON – Vorlagen</a:t>
            </a:r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" y="1035443"/>
            <a:ext cx="523605" cy="5236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41" y="1038681"/>
            <a:ext cx="523605" cy="5272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74" y="1032331"/>
            <a:ext cx="527293" cy="5272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60" y="1042369"/>
            <a:ext cx="527293" cy="5236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92" y="1073554"/>
            <a:ext cx="523605" cy="5236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3" y="1073554"/>
            <a:ext cx="527293" cy="523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9" y="1045432"/>
            <a:ext cx="527293" cy="52360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1055619"/>
            <a:ext cx="527293" cy="5236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16" y="1045432"/>
            <a:ext cx="527293" cy="5236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9" y="1055619"/>
            <a:ext cx="527293" cy="52360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8" y="1045432"/>
            <a:ext cx="527293" cy="5236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19" y="1044322"/>
            <a:ext cx="527293" cy="52729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58" y="1064587"/>
            <a:ext cx="518262" cy="5146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04" y="1038681"/>
            <a:ext cx="523605" cy="52360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8" y="1045432"/>
            <a:ext cx="523605" cy="5236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5" y="1055619"/>
            <a:ext cx="527293" cy="52360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9" y="1064587"/>
            <a:ext cx="523605" cy="52360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2" y="1007085"/>
            <a:ext cx="593132" cy="59313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87" y="1060102"/>
            <a:ext cx="527293" cy="52360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2" y="1032331"/>
            <a:ext cx="527293" cy="52729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0" y="1538872"/>
            <a:ext cx="523605" cy="52360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55" y="1542110"/>
            <a:ext cx="523605" cy="527293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8" y="1535760"/>
            <a:ext cx="527293" cy="527293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74" y="1545798"/>
            <a:ext cx="527293" cy="52360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6" y="1576983"/>
            <a:ext cx="523605" cy="52360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7" y="1576983"/>
            <a:ext cx="527293" cy="52360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" y="1548861"/>
            <a:ext cx="527293" cy="52360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67" y="1559048"/>
            <a:ext cx="527293" cy="52360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30" y="1548861"/>
            <a:ext cx="527293" cy="52360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3" y="1559048"/>
            <a:ext cx="527293" cy="52360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2" y="1548861"/>
            <a:ext cx="527293" cy="523605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33" y="1547751"/>
            <a:ext cx="527293" cy="527293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2" y="1568016"/>
            <a:ext cx="518262" cy="514637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8" y="1542110"/>
            <a:ext cx="523605" cy="5236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22" y="1548861"/>
            <a:ext cx="523605" cy="52360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69" y="1559048"/>
            <a:ext cx="527293" cy="5236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43" y="1568016"/>
            <a:ext cx="523605" cy="52360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6" y="1510514"/>
            <a:ext cx="593132" cy="59313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1" y="1563531"/>
            <a:ext cx="527293" cy="52360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6" y="1535760"/>
            <a:ext cx="527293" cy="527293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" y="2063200"/>
            <a:ext cx="523605" cy="52360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8" y="2066438"/>
            <a:ext cx="523605" cy="527293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1" y="2060088"/>
            <a:ext cx="527293" cy="527293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17" y="2070126"/>
            <a:ext cx="527293" cy="52360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9" y="2101311"/>
            <a:ext cx="523605" cy="523605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0" y="2101311"/>
            <a:ext cx="527293" cy="523605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6" y="2073189"/>
            <a:ext cx="527293" cy="523605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0" y="2083376"/>
            <a:ext cx="527293" cy="52360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3" y="2073189"/>
            <a:ext cx="527293" cy="523605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6" y="2083376"/>
            <a:ext cx="527293" cy="52360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5" y="2073189"/>
            <a:ext cx="527293" cy="523605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76" y="2072079"/>
            <a:ext cx="527293" cy="527293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15" y="2092344"/>
            <a:ext cx="518262" cy="514637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1" y="2066438"/>
            <a:ext cx="523605" cy="523605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5" y="2073189"/>
            <a:ext cx="523605" cy="523605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2" y="2083376"/>
            <a:ext cx="527293" cy="523605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86" y="2092344"/>
            <a:ext cx="523605" cy="523605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29" y="2034842"/>
            <a:ext cx="593132" cy="593132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4" y="2087859"/>
            <a:ext cx="527293" cy="52360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9" y="2060088"/>
            <a:ext cx="527293" cy="527293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" y="2587659"/>
            <a:ext cx="523605" cy="523605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79" y="2590897"/>
            <a:ext cx="523605" cy="52729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2" y="2584547"/>
            <a:ext cx="527293" cy="52729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98" y="2594585"/>
            <a:ext cx="527293" cy="523605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30" y="2625770"/>
            <a:ext cx="523605" cy="523605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1" y="2625770"/>
            <a:ext cx="527293" cy="523605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7" y="2597648"/>
            <a:ext cx="527293" cy="523605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91" y="2607835"/>
            <a:ext cx="527293" cy="523605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54" y="2597648"/>
            <a:ext cx="527293" cy="523605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7" y="2607835"/>
            <a:ext cx="527293" cy="523605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6" y="2597648"/>
            <a:ext cx="527293" cy="52360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57" y="2596538"/>
            <a:ext cx="527293" cy="527293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6" y="2616803"/>
            <a:ext cx="518262" cy="514637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42" y="2590897"/>
            <a:ext cx="523605" cy="523605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46" y="2597648"/>
            <a:ext cx="523605" cy="523605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3" y="2607835"/>
            <a:ext cx="527293" cy="523605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7" y="2616803"/>
            <a:ext cx="523605" cy="523605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10" y="2559301"/>
            <a:ext cx="593132" cy="593132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5" y="2612318"/>
            <a:ext cx="527293" cy="523605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0" y="2584547"/>
            <a:ext cx="527293" cy="527293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" y="3081586"/>
            <a:ext cx="523605" cy="523605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3084824"/>
            <a:ext cx="523605" cy="527293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9" y="3078474"/>
            <a:ext cx="527293" cy="527293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5" y="3088512"/>
            <a:ext cx="527293" cy="523605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77" y="3119697"/>
            <a:ext cx="523605" cy="523605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58" y="3119697"/>
            <a:ext cx="527293" cy="523605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" y="3091575"/>
            <a:ext cx="527293" cy="523605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38" y="3101762"/>
            <a:ext cx="527293" cy="523605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1" y="3091575"/>
            <a:ext cx="527293" cy="523605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" y="3101762"/>
            <a:ext cx="527293" cy="523605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73" y="3091575"/>
            <a:ext cx="527293" cy="523605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04" y="3090465"/>
            <a:ext cx="527293" cy="527293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43" y="3110730"/>
            <a:ext cx="518262" cy="514637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3084824"/>
            <a:ext cx="523605" cy="523605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93" y="3091575"/>
            <a:ext cx="523605" cy="523605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40" y="3101762"/>
            <a:ext cx="527293" cy="523605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4" y="3110730"/>
            <a:ext cx="523605" cy="52360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57" y="3053228"/>
            <a:ext cx="593132" cy="593132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2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72" y="3106245"/>
            <a:ext cx="527293" cy="523605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2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078474"/>
            <a:ext cx="527293" cy="527293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" y="3595580"/>
            <a:ext cx="523605" cy="523605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8" y="3598818"/>
            <a:ext cx="523605" cy="527293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1" y="3592468"/>
            <a:ext cx="527293" cy="527293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77" y="3602506"/>
            <a:ext cx="527293" cy="523605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09" y="3633691"/>
            <a:ext cx="523605" cy="523605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90" y="3633691"/>
            <a:ext cx="527293" cy="523605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6" y="3605569"/>
            <a:ext cx="527293" cy="523605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70" y="3615756"/>
            <a:ext cx="527293" cy="52360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3" y="3605569"/>
            <a:ext cx="527293" cy="523605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6" y="3615756"/>
            <a:ext cx="527293" cy="523605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5" y="3605569"/>
            <a:ext cx="527293" cy="523605"/>
          </a:xfrm>
          <a:prstGeom prst="rect">
            <a:avLst/>
          </a:prstGeom>
        </p:spPr>
      </p:pic>
      <p:pic>
        <p:nvPicPr>
          <p:cNvPr id="117" name="Grafik 11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6" y="3604459"/>
            <a:ext cx="527293" cy="527293"/>
          </a:xfrm>
          <a:prstGeom prst="rect">
            <a:avLst/>
          </a:prstGeom>
        </p:spPr>
      </p:pic>
      <p:pic>
        <p:nvPicPr>
          <p:cNvPr id="118" name="Grafik 117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75" y="3624724"/>
            <a:ext cx="518262" cy="514637"/>
          </a:xfrm>
          <a:prstGeom prst="rect">
            <a:avLst/>
          </a:prstGeom>
        </p:spPr>
      </p:pic>
      <p:pic>
        <p:nvPicPr>
          <p:cNvPr id="119" name="Grafik 11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1" y="3598818"/>
            <a:ext cx="523605" cy="523605"/>
          </a:xfrm>
          <a:prstGeom prst="rect">
            <a:avLst/>
          </a:prstGeom>
        </p:spPr>
      </p:pic>
      <p:pic>
        <p:nvPicPr>
          <p:cNvPr id="120" name="Grafik 119"/>
          <p:cNvPicPr>
            <a:picLocks noChangeAspect="1"/>
          </p:cNvPicPr>
          <p:nvPr/>
        </p:nvPicPr>
        <p:blipFill>
          <a:blip r:embed="rId1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5" y="3605569"/>
            <a:ext cx="523605" cy="523605"/>
          </a:xfrm>
          <a:prstGeom prst="rect">
            <a:avLst/>
          </a:prstGeom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2" y="3615756"/>
            <a:ext cx="527293" cy="523605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46" y="3624724"/>
            <a:ext cx="523605" cy="523605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9" y="3567222"/>
            <a:ext cx="593132" cy="59313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04" y="3620239"/>
            <a:ext cx="527293" cy="523605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9" y="3592468"/>
            <a:ext cx="527293" cy="527293"/>
          </a:xfrm>
          <a:prstGeom prst="rect">
            <a:avLst/>
          </a:prstGeom>
        </p:spPr>
      </p:pic>
      <p:pic>
        <p:nvPicPr>
          <p:cNvPr id="126" name="Grafik 12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" y="4100409"/>
            <a:ext cx="523605" cy="523605"/>
          </a:xfrm>
          <a:prstGeom prst="rect">
            <a:avLst/>
          </a:prstGeom>
        </p:spPr>
      </p:pic>
      <p:pic>
        <p:nvPicPr>
          <p:cNvPr id="127" name="Grafik 1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94" y="4103647"/>
            <a:ext cx="523605" cy="527293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7" y="4097297"/>
            <a:ext cx="527293" cy="527293"/>
          </a:xfrm>
          <a:prstGeom prst="rect">
            <a:avLst/>
          </a:prstGeom>
        </p:spPr>
      </p:pic>
      <p:pic>
        <p:nvPicPr>
          <p:cNvPr id="129" name="Grafik 12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3" y="4107335"/>
            <a:ext cx="527293" cy="523605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5" y="4138520"/>
            <a:ext cx="523605" cy="523605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4138520"/>
            <a:ext cx="527293" cy="523605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2" y="4110398"/>
            <a:ext cx="527293" cy="523605"/>
          </a:xfrm>
          <a:prstGeom prst="rect">
            <a:avLst/>
          </a:prstGeom>
        </p:spPr>
      </p:pic>
      <p:pic>
        <p:nvPicPr>
          <p:cNvPr id="133" name="Grafik 1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06" y="4120585"/>
            <a:ext cx="527293" cy="523605"/>
          </a:xfrm>
          <a:prstGeom prst="rect">
            <a:avLst/>
          </a:prstGeom>
        </p:spPr>
      </p:pic>
      <p:pic>
        <p:nvPicPr>
          <p:cNvPr id="134" name="Grafik 1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9" y="4110398"/>
            <a:ext cx="527293" cy="523605"/>
          </a:xfrm>
          <a:prstGeom prst="rect">
            <a:avLst/>
          </a:prstGeom>
        </p:spPr>
      </p:pic>
      <p:pic>
        <p:nvPicPr>
          <p:cNvPr id="135" name="Grafik 1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2" y="4120585"/>
            <a:ext cx="527293" cy="523605"/>
          </a:xfrm>
          <a:prstGeom prst="rect">
            <a:avLst/>
          </a:prstGeom>
        </p:spPr>
      </p:pic>
      <p:pic>
        <p:nvPicPr>
          <p:cNvPr id="136" name="Grafik 1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1" y="4110398"/>
            <a:ext cx="527293" cy="523605"/>
          </a:xfrm>
          <a:prstGeom prst="rect">
            <a:avLst/>
          </a:prstGeom>
        </p:spPr>
      </p:pic>
      <p:pic>
        <p:nvPicPr>
          <p:cNvPr id="137" name="Grafik 1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2" y="4109288"/>
            <a:ext cx="527293" cy="527293"/>
          </a:xfrm>
          <a:prstGeom prst="rect">
            <a:avLst/>
          </a:prstGeom>
        </p:spPr>
      </p:pic>
      <p:pic>
        <p:nvPicPr>
          <p:cNvPr id="138" name="Grafik 1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11" y="4129553"/>
            <a:ext cx="518262" cy="514637"/>
          </a:xfrm>
          <a:prstGeom prst="rect">
            <a:avLst/>
          </a:prstGeom>
        </p:spPr>
      </p:pic>
      <p:pic>
        <p:nvPicPr>
          <p:cNvPr id="139" name="Grafik 138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4103647"/>
            <a:ext cx="523605" cy="523605"/>
          </a:xfrm>
          <a:prstGeom prst="rect">
            <a:avLst/>
          </a:prstGeom>
        </p:spPr>
      </p:pic>
      <p:pic>
        <p:nvPicPr>
          <p:cNvPr id="140" name="Grafik 139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61" y="4110398"/>
            <a:ext cx="523605" cy="523605"/>
          </a:xfrm>
          <a:prstGeom prst="rect">
            <a:avLst/>
          </a:prstGeom>
        </p:spPr>
      </p:pic>
      <p:pic>
        <p:nvPicPr>
          <p:cNvPr id="141" name="Grafik 140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08" y="4120585"/>
            <a:ext cx="527293" cy="523605"/>
          </a:xfrm>
          <a:prstGeom prst="rect">
            <a:avLst/>
          </a:prstGeom>
        </p:spPr>
      </p:pic>
      <p:pic>
        <p:nvPicPr>
          <p:cNvPr id="142" name="Grafik 14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2" y="4129553"/>
            <a:ext cx="523605" cy="523605"/>
          </a:xfrm>
          <a:prstGeom prst="rect">
            <a:avLst/>
          </a:prstGeom>
        </p:spPr>
      </p:pic>
      <p:pic>
        <p:nvPicPr>
          <p:cNvPr id="143" name="Grafik 142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4072051"/>
            <a:ext cx="593132" cy="593132"/>
          </a:xfrm>
          <a:prstGeom prst="rect">
            <a:avLst/>
          </a:prstGeom>
        </p:spPr>
      </p:pic>
      <p:pic>
        <p:nvPicPr>
          <p:cNvPr id="144" name="Grafik 143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40" y="4125068"/>
            <a:ext cx="527293" cy="523605"/>
          </a:xfrm>
          <a:prstGeom prst="rect">
            <a:avLst/>
          </a:prstGeom>
        </p:spPr>
      </p:pic>
      <p:pic>
        <p:nvPicPr>
          <p:cNvPr id="145" name="Grafik 144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15" y="4097297"/>
            <a:ext cx="52729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</a:t>
            </a:r>
            <a:r>
              <a:rPr lang="de-CH" dirty="0" smtClean="0"/>
              <a:t>Mitarbeitenden (Stand 1. Mai)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Das KSGR und seine IT</a:t>
            </a:r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Kein zentraler Cluster</a:t>
            </a:r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64944"/>
              </p:ext>
            </p:extLst>
          </p:nvPr>
        </p:nvGraphicFramePr>
        <p:xfrm>
          <a:off x="526247" y="1723615"/>
          <a:ext cx="5930901" cy="2428875"/>
        </p:xfrm>
        <a:graphic>
          <a:graphicData uri="http://schemas.openxmlformats.org/drawingml/2006/table">
            <a:tbl>
              <a:tblPr/>
              <a:tblGrid>
                <a:gridCol w="1976967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1976967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5314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Abhängigkeiten</a:t>
            </a:r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579785241"/>
              </p:ext>
            </p:extLst>
          </p:nvPr>
        </p:nvGraphicFramePr>
        <p:xfrm>
          <a:off x="179388" y="1065213"/>
          <a:ext cx="8785098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604">
                  <a:extLst>
                    <a:ext uri="{9D8B030D-6E8A-4147-A177-3AD203B41FA5}">
                      <a16:colId xmlns:a16="http://schemas.microsoft.com/office/drawing/2014/main" val="1481409792"/>
                    </a:ext>
                  </a:extLst>
                </a:gridCol>
                <a:gridCol w="4464494">
                  <a:extLst>
                    <a:ext uri="{9D8B030D-6E8A-4147-A177-3AD203B41FA5}">
                      <a16:colId xmlns:a16="http://schemas.microsoft.com/office/drawing/2014/main" val="280921787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Produkt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0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HPE 3PAR 8450 SAN Storage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8324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Virtualisierungsplattform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VMware® </a:t>
                      </a:r>
                      <a:r>
                        <a:rPr lang="de-CH" sz="1300" dirty="0" err="1"/>
                        <a:t>vSphere</a:t>
                      </a:r>
                      <a:r>
                        <a:rPr lang="de-CH" sz="1300" dirty="0"/>
                        <a:t>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58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Backupsystem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VEEAM Backup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45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 err="1"/>
                        <a:t>Provisioning</a:t>
                      </a:r>
                      <a:r>
                        <a:rPr lang="de-CH" sz="1300" dirty="0"/>
                        <a:t> / </a:t>
                      </a:r>
                      <a:r>
                        <a:rPr lang="de-CH" sz="1300" dirty="0" err="1"/>
                        <a:t>Lifecycle</a:t>
                      </a:r>
                      <a:r>
                        <a:rPr lang="de-CH" sz="1300" dirty="0"/>
                        <a:t> Management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Foreman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06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 Linux-Distribution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300" dirty="0"/>
                        <a:t>Debian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929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 Linux-Distributionen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Rocky Linux, Oracle Linux, RHEL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481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Primäres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Paessler</a:t>
                      </a:r>
                      <a:r>
                        <a:rPr lang="de-CH" sz="1300" dirty="0"/>
                        <a:t> Router Traffic </a:t>
                      </a:r>
                      <a:r>
                        <a:rPr lang="de-CH" sz="1300" dirty="0" err="1"/>
                        <a:t>Grapher</a:t>
                      </a:r>
                      <a:r>
                        <a:rPr lang="de-CH" sz="1300" dirty="0"/>
                        <a:t> (PRTG)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43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Sekundäres Monitoring-System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Zabbix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370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Container-Plattform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Kubernetes</a:t>
                      </a:r>
                      <a:r>
                        <a:rPr lang="de-CH" sz="1300" dirty="0"/>
                        <a:t> (k8s)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96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300" dirty="0"/>
                        <a:t>Infrastructure as code (</a:t>
                      </a:r>
                      <a:r>
                        <a:rPr lang="fr-FR" sz="1300" dirty="0" err="1"/>
                        <a:t>Iac</a:t>
                      </a:r>
                      <a:r>
                        <a:rPr lang="fr-FR" sz="1300" dirty="0"/>
                        <a:t>) System</a:t>
                      </a:r>
                      <a:endParaRPr lang="de-CH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 err="1"/>
                        <a:t>Ansible</a:t>
                      </a:r>
                      <a:r>
                        <a:rPr lang="de-CH" sz="1300" dirty="0"/>
                        <a:t> und Terraform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128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Log-Plattform / SIEM-System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In</a:t>
                      </a:r>
                      <a:r>
                        <a:rPr lang="de-CH" sz="1300" baseline="0" dirty="0"/>
                        <a:t> Ausschreibung</a:t>
                      </a:r>
                      <a:endParaRPr lang="de-CH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27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de-CH" sz="1300" dirty="0"/>
                        <a:t>Usermanagement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300" dirty="0"/>
                        <a:t>Microsoft </a:t>
                      </a:r>
                      <a:r>
                        <a:rPr lang="de-CH" sz="1300" dirty="0" err="1"/>
                        <a:t>Active</a:t>
                      </a:r>
                      <a:r>
                        <a:rPr lang="de-CH" sz="1300" dirty="0"/>
                        <a:t>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54917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Gegebene Systeme</a:t>
            </a:r>
          </a:p>
        </p:txBody>
      </p:sp>
    </p:spTree>
    <p:extLst>
      <p:ext uri="{BB962C8B-B14F-4D97-AF65-F5344CB8AC3E}">
        <p14:creationId xmlns:p14="http://schemas.microsoft.com/office/powerpoint/2010/main" val="28063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Props1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CB1536-260A-4B38-9C54-4C0D1495A523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e25eb8b-5385-4cf3-8cf7-c1d8be00ad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1416</Words>
  <Application>Microsoft Office PowerPoint</Application>
  <PresentationFormat>Bildschirmpräsentation (16:9)</PresentationFormat>
  <Paragraphs>763</Paragraphs>
  <Slides>48</Slides>
  <Notes>0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48</vt:i4>
      </vt:variant>
    </vt:vector>
  </HeadingPairs>
  <TitlesOfParts>
    <vt:vector size="58" baseType="lpstr">
      <vt:lpstr>ＭＳ Ｐゴシック</vt:lpstr>
      <vt:lpstr>Arial</vt:lpstr>
      <vt:lpstr>Arial  </vt:lpstr>
      <vt:lpstr>Arial Black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157</cp:revision>
  <dcterms:created xsi:type="dcterms:W3CDTF">2021-09-20T14:02:05Z</dcterms:created>
  <dcterms:modified xsi:type="dcterms:W3CDTF">2024-06-02T17:55:25Z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